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58"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B9FF1E9-553C-4446-8E05-0900EBBAD590}" type="datetimeFigureOut">
              <a:rPr lang="en-US" smtClean="0"/>
              <a:pPr/>
              <a:t>1/12/2010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D11BF4-07E6-4352-AB4C-118030F1781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9FF1E9-553C-4446-8E05-0900EBBAD590}" type="datetimeFigureOut">
              <a:rPr lang="en-US" smtClean="0"/>
              <a:pPr/>
              <a:t>1/12/2010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D11BF4-07E6-4352-AB4C-118030F1781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9FF1E9-553C-4446-8E05-0900EBBAD590}" type="datetimeFigureOut">
              <a:rPr lang="en-US" smtClean="0"/>
              <a:pPr/>
              <a:t>1/12/2010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D11BF4-07E6-4352-AB4C-118030F1781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9FF1E9-553C-4446-8E05-0900EBBAD590}" type="datetimeFigureOut">
              <a:rPr lang="en-US" smtClean="0"/>
              <a:pPr/>
              <a:t>1/12/2010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D11BF4-07E6-4352-AB4C-118030F1781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9FF1E9-553C-4446-8E05-0900EBBAD590}" type="datetimeFigureOut">
              <a:rPr lang="en-US" smtClean="0"/>
              <a:pPr/>
              <a:t>1/12/2010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D11BF4-07E6-4352-AB4C-118030F1781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B9FF1E9-553C-4446-8E05-0900EBBAD590}" type="datetimeFigureOut">
              <a:rPr lang="en-US" smtClean="0"/>
              <a:pPr/>
              <a:t>1/12/2010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D11BF4-07E6-4352-AB4C-118030F1781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B9FF1E9-553C-4446-8E05-0900EBBAD590}" type="datetimeFigureOut">
              <a:rPr lang="en-US" smtClean="0"/>
              <a:pPr/>
              <a:t>1/12/2010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3D11BF4-07E6-4352-AB4C-118030F1781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B9FF1E9-553C-4446-8E05-0900EBBAD590}" type="datetimeFigureOut">
              <a:rPr lang="en-US" smtClean="0"/>
              <a:pPr/>
              <a:t>1/12/2010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3D11BF4-07E6-4352-AB4C-118030F1781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9FF1E9-553C-4446-8E05-0900EBBAD590}" type="datetimeFigureOut">
              <a:rPr lang="en-US" smtClean="0"/>
              <a:pPr/>
              <a:t>1/12/2010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3D11BF4-07E6-4352-AB4C-118030F1781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9FF1E9-553C-4446-8E05-0900EBBAD590}" type="datetimeFigureOut">
              <a:rPr lang="en-US" smtClean="0"/>
              <a:pPr/>
              <a:t>1/12/2010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D11BF4-07E6-4352-AB4C-118030F1781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9FF1E9-553C-4446-8E05-0900EBBAD590}" type="datetimeFigureOut">
              <a:rPr lang="en-US" smtClean="0"/>
              <a:pPr/>
              <a:t>1/12/2010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D11BF4-07E6-4352-AB4C-118030F1781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9FF1E9-553C-4446-8E05-0900EBBAD590}" type="datetimeFigureOut">
              <a:rPr lang="en-US" smtClean="0"/>
              <a:pPr/>
              <a:t>1/12/2010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D11BF4-07E6-4352-AB4C-118030F1781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2895600"/>
            <a:ext cx="8610600" cy="3416320"/>
          </a:xfrm>
          <a:prstGeom prst="rect">
            <a:avLst/>
          </a:prstGeom>
        </p:spPr>
        <p:txBody>
          <a:bodyPr wrap="square">
            <a:spAutoFit/>
          </a:bodyPr>
          <a:lstStyle/>
          <a:p>
            <a:r>
              <a:rPr lang="en-US" dirty="0" smtClean="0"/>
              <a:t>The use of concept maps as a teaching strategy was first developed by J. D. Novak of Cornell University in the early 1980's. It was derived from </a:t>
            </a:r>
            <a:r>
              <a:rPr lang="en-US" dirty="0" err="1" smtClean="0"/>
              <a:t>Ausubel's</a:t>
            </a:r>
            <a:r>
              <a:rPr lang="en-US" dirty="0" smtClean="0"/>
              <a:t> learning theory which places central emphasis on the influence of </a:t>
            </a:r>
            <a:r>
              <a:rPr lang="en-US" dirty="0" smtClean="0">
                <a:solidFill>
                  <a:srgbClr val="FF0000"/>
                </a:solidFill>
              </a:rPr>
              <a:t>students' prior knowledge </a:t>
            </a:r>
            <a:r>
              <a:rPr lang="en-US" dirty="0" smtClean="0"/>
              <a:t>on subsequent </a:t>
            </a:r>
            <a:r>
              <a:rPr lang="en-US" dirty="0" smtClean="0">
                <a:solidFill>
                  <a:srgbClr val="FF0000"/>
                </a:solidFill>
              </a:rPr>
              <a:t>meaningful learning</a:t>
            </a:r>
            <a:r>
              <a:rPr lang="en-US" dirty="0" smtClean="0"/>
              <a:t>. According to </a:t>
            </a:r>
            <a:r>
              <a:rPr lang="en-US" dirty="0" err="1" smtClean="0"/>
              <a:t>Ausubel</a:t>
            </a:r>
            <a:r>
              <a:rPr lang="en-US" dirty="0" smtClean="0"/>
              <a:t>, “the most important single factor influencing learning is what the learner already knows. Thus meaningful learning results when a </a:t>
            </a:r>
            <a:r>
              <a:rPr lang="en-US" dirty="0" smtClean="0">
                <a:solidFill>
                  <a:schemeClr val="tx2">
                    <a:lumMod val="60000"/>
                    <a:lumOff val="40000"/>
                  </a:schemeClr>
                </a:solidFill>
              </a:rPr>
              <a:t>person consciously and explicitly ties new knowledge to relevant concepts they already possess</a:t>
            </a:r>
            <a:r>
              <a:rPr lang="en-US" dirty="0" smtClean="0"/>
              <a:t>. </a:t>
            </a:r>
            <a:r>
              <a:rPr lang="en-US" dirty="0" err="1" smtClean="0"/>
              <a:t>Ausubel</a:t>
            </a:r>
            <a:r>
              <a:rPr lang="en-US" dirty="0" smtClean="0"/>
              <a:t> suggests that when meaningful learning occurs, it produces a series of changes within our entire cognitive structure, </a:t>
            </a:r>
            <a:r>
              <a:rPr lang="en-US" dirty="0" smtClean="0">
                <a:solidFill>
                  <a:srgbClr val="00B050"/>
                </a:solidFill>
              </a:rPr>
              <a:t>modifying existing concepts and forming new linkages between concepts</a:t>
            </a:r>
            <a:r>
              <a:rPr lang="en-US" dirty="0" smtClean="0"/>
              <a:t>. This is why meaningful learning is lasting and powerful whereas rote learning is easily forgotten and not easily applied in new learning or problem solving situations which the present science curricula so advocate.</a:t>
            </a:r>
            <a:br>
              <a:rPr lang="en-US" dirty="0" smtClean="0"/>
            </a:b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descr="http://faculty.fortlewis.edu/DOTT_C/Bio%20250-SWEcol/Lecture%20Topics%20-%20Learning%20Goals%20&amp;%20HW/3-Ecol1.jpg"/>
          <p:cNvPicPr>
            <a:picLocks noChangeAspect="1" noChangeArrowheads="1"/>
          </p:cNvPicPr>
          <p:nvPr/>
        </p:nvPicPr>
        <p:blipFill>
          <a:blip r:embed="rId2" cstate="print"/>
          <a:srcRect/>
          <a:stretch>
            <a:fillRect/>
          </a:stretch>
        </p:blipFill>
        <p:spPr bwMode="auto">
          <a:xfrm>
            <a:off x="228600" y="1219200"/>
            <a:ext cx="8667750" cy="4457700"/>
          </a:xfrm>
          <a:prstGeom prst="rect">
            <a:avLst/>
          </a:prstGeom>
          <a:noFill/>
        </p:spPr>
      </p:pic>
      <p:sp>
        <p:nvSpPr>
          <p:cNvPr id="3" name="Rectangle 2"/>
          <p:cNvSpPr/>
          <p:nvPr/>
        </p:nvSpPr>
        <p:spPr>
          <a:xfrm>
            <a:off x="533400" y="304800"/>
            <a:ext cx="8153400" cy="646331"/>
          </a:xfrm>
          <a:prstGeom prst="rect">
            <a:avLst/>
          </a:prstGeom>
        </p:spPr>
        <p:txBody>
          <a:bodyPr wrap="square">
            <a:spAutoFit/>
          </a:bodyPr>
          <a:lstStyle/>
          <a:p>
            <a:r>
              <a:rPr lang="en-US" dirty="0"/>
              <a:t>Give one example of a hierarchical organizing scheme commonly used in </a:t>
            </a:r>
            <a:r>
              <a:rPr lang="en-US" dirty="0" smtClean="0"/>
              <a:t>biology and list ecological constraints or limiting factors.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oing Green"/>
          <p:cNvPicPr>
            <a:picLocks noChangeAspect="1" noChangeArrowheads="1"/>
          </p:cNvPicPr>
          <p:nvPr/>
        </p:nvPicPr>
        <p:blipFill>
          <a:blip r:embed="rId2" cstate="print"/>
          <a:srcRect/>
          <a:stretch>
            <a:fillRect/>
          </a:stretch>
        </p:blipFill>
        <p:spPr bwMode="auto">
          <a:xfrm>
            <a:off x="-78375" y="914400"/>
            <a:ext cx="9298575" cy="5448301"/>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0" y="609600"/>
            <a:ext cx="89154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i="1" u="none" strike="noStrike" cap="none" normalizeH="0" baseline="0" dirty="0" smtClean="0">
                <a:ln>
                  <a:noFill/>
                </a:ln>
                <a:solidFill>
                  <a:srgbClr val="FF0000"/>
                </a:solidFill>
                <a:effectLst/>
                <a:latin typeface="Arial" pitchFamily="34" charset="0"/>
                <a:cs typeface="Arial" pitchFamily="34" charset="0"/>
              </a:rPr>
              <a:t>Steps in constructing concept maps</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000000"/>
                </a:solidFill>
                <a:effectLst/>
                <a:latin typeface="Arial" pitchFamily="34" charset="0"/>
                <a:cs typeface="Arial" pitchFamily="34" charset="0"/>
              </a:rPr>
              <a:t> </a:t>
            </a:r>
            <a:endParaRPr kumimoji="0" lang="en-US" sz="2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sz="1600" b="1" i="0" u="none" strike="noStrike" cap="none" normalizeH="0" baseline="0" dirty="0" smtClean="0">
                <a:ln>
                  <a:noFill/>
                </a:ln>
                <a:solidFill>
                  <a:srgbClr val="000000"/>
                </a:solidFill>
                <a:effectLst/>
                <a:latin typeface="Arial" pitchFamily="34" charset="0"/>
                <a:cs typeface="Arial" pitchFamily="34" charset="0"/>
              </a:rPr>
              <a:t>Select</a:t>
            </a:r>
            <a:r>
              <a:rPr kumimoji="0" lang="en-US" sz="1600" b="0" i="0" u="none" strike="noStrike" cap="none" normalizeH="0" baseline="0" dirty="0" smtClean="0">
                <a:ln>
                  <a:noFill/>
                </a:ln>
                <a:solidFill>
                  <a:srgbClr val="000000"/>
                </a:solidFill>
                <a:effectLst/>
                <a:latin typeface="Arial" pitchFamily="34" charset="0"/>
                <a:cs typeface="Arial" pitchFamily="34" charset="0"/>
              </a:rPr>
              <a:t> </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Focus on a theme and then identify related key words or phrases. </a:t>
            </a:r>
            <a:br>
              <a:rPr kumimoji="0" lang="en-US" sz="1600" b="0" i="0" u="none" strike="noStrike" cap="none" normalizeH="0" baseline="0" dirty="0" smtClean="0">
                <a:ln>
                  <a:noFill/>
                </a:ln>
                <a:solidFill>
                  <a:srgbClr val="000000"/>
                </a:solidFill>
                <a:effectLst/>
                <a:latin typeface="Arial" pitchFamily="34" charset="0"/>
                <a:cs typeface="Arial" pitchFamily="34" charset="0"/>
              </a:rPr>
            </a:b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startAt="2"/>
              <a:tabLst/>
            </a:pPr>
            <a:r>
              <a:rPr kumimoji="0" lang="en-US" sz="1600" b="1" i="0" u="none" strike="noStrike" cap="none" normalizeH="0" baseline="0" dirty="0" smtClean="0">
                <a:ln>
                  <a:noFill/>
                </a:ln>
                <a:solidFill>
                  <a:srgbClr val="000000"/>
                </a:solidFill>
                <a:effectLst/>
                <a:latin typeface="Arial" pitchFamily="34" charset="0"/>
                <a:cs typeface="Arial" pitchFamily="34" charset="0"/>
              </a:rPr>
              <a:t>Rank</a:t>
            </a:r>
            <a:r>
              <a:rPr kumimoji="0" lang="en-US" sz="1600" b="0" i="0" u="none" strike="noStrike" cap="none" normalizeH="0" baseline="0" dirty="0" smtClean="0">
                <a:ln>
                  <a:noFill/>
                </a:ln>
                <a:solidFill>
                  <a:srgbClr val="000000"/>
                </a:solidFill>
                <a:effectLst/>
                <a:latin typeface="Arial" pitchFamily="34" charset="0"/>
                <a:cs typeface="Arial" pitchFamily="34" charset="0"/>
              </a:rPr>
              <a:t> </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Rank the concepts (key words) from the most abstract and inclusive to the most concrete and specific. </a:t>
            </a:r>
            <a:br>
              <a:rPr kumimoji="0" lang="en-US" sz="1600" b="0" i="0" u="none" strike="noStrike" cap="none" normalizeH="0" baseline="0" dirty="0" smtClean="0">
                <a:ln>
                  <a:noFill/>
                </a:ln>
                <a:solidFill>
                  <a:srgbClr val="000000"/>
                </a:solidFill>
                <a:effectLst/>
                <a:latin typeface="Arial" pitchFamily="34" charset="0"/>
                <a:cs typeface="Arial" pitchFamily="34" charset="0"/>
              </a:rPr>
            </a:b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startAt="3"/>
              <a:tabLst/>
            </a:pPr>
            <a:r>
              <a:rPr kumimoji="0" lang="en-US" sz="1600" b="1" i="0" u="none" strike="noStrike" cap="none" normalizeH="0" baseline="0" dirty="0" smtClean="0">
                <a:ln>
                  <a:noFill/>
                </a:ln>
                <a:solidFill>
                  <a:srgbClr val="000000"/>
                </a:solidFill>
                <a:effectLst/>
                <a:latin typeface="Arial" pitchFamily="34" charset="0"/>
                <a:cs typeface="Arial" pitchFamily="34" charset="0"/>
              </a:rPr>
              <a:t>Cluster</a:t>
            </a:r>
            <a:r>
              <a:rPr kumimoji="0" lang="en-US" sz="1600" b="0" i="0" u="none" strike="noStrike" cap="none" normalizeH="0" baseline="0" dirty="0" smtClean="0">
                <a:ln>
                  <a:noFill/>
                </a:ln>
                <a:solidFill>
                  <a:srgbClr val="000000"/>
                </a:solidFill>
                <a:effectLst/>
                <a:latin typeface="Arial" pitchFamily="34" charset="0"/>
                <a:cs typeface="Arial" pitchFamily="34" charset="0"/>
              </a:rPr>
              <a:t> </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Cluster concepts that function at similar level of abstraction and those that interrelate closely. </a:t>
            </a:r>
            <a:br>
              <a:rPr kumimoji="0" lang="en-US" sz="1600" b="0" i="0" u="none" strike="noStrike" cap="none" normalizeH="0" baseline="0" dirty="0" smtClean="0">
                <a:ln>
                  <a:noFill/>
                </a:ln>
                <a:solidFill>
                  <a:srgbClr val="000000"/>
                </a:solidFill>
                <a:effectLst/>
                <a:latin typeface="Arial" pitchFamily="34" charset="0"/>
                <a:cs typeface="Arial" pitchFamily="34" charset="0"/>
              </a:rPr>
            </a:b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startAt="4"/>
              <a:tabLst/>
            </a:pPr>
            <a:r>
              <a:rPr kumimoji="0" lang="en-US" sz="1600" b="1" i="0" u="none" strike="noStrike" cap="none" normalizeH="0" baseline="0" dirty="0" smtClean="0">
                <a:ln>
                  <a:noFill/>
                </a:ln>
                <a:solidFill>
                  <a:srgbClr val="000000"/>
                </a:solidFill>
                <a:effectLst/>
                <a:latin typeface="Arial" pitchFamily="34" charset="0"/>
                <a:cs typeface="Arial" pitchFamily="34" charset="0"/>
              </a:rPr>
              <a:t>Arrange</a:t>
            </a:r>
            <a:r>
              <a:rPr kumimoji="0" lang="en-US" sz="1600" b="0" i="0" u="none" strike="noStrike" cap="none" normalizeH="0" baseline="0" dirty="0" smtClean="0">
                <a:ln>
                  <a:noFill/>
                </a:ln>
                <a:solidFill>
                  <a:srgbClr val="000000"/>
                </a:solidFill>
                <a:effectLst/>
                <a:latin typeface="Arial" pitchFamily="34" charset="0"/>
                <a:cs typeface="Arial" pitchFamily="34" charset="0"/>
              </a:rPr>
              <a:t> </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Arrange concepts in to a diagrammatic representation. </a:t>
            </a:r>
            <a:br>
              <a:rPr kumimoji="0" lang="en-US" sz="1600" b="0" i="0" u="none" strike="noStrike" cap="none" normalizeH="0" baseline="0" dirty="0" smtClean="0">
                <a:ln>
                  <a:noFill/>
                </a:ln>
                <a:solidFill>
                  <a:srgbClr val="000000"/>
                </a:solidFill>
                <a:effectLst/>
                <a:latin typeface="Arial" pitchFamily="34" charset="0"/>
                <a:cs typeface="Arial" pitchFamily="34" charset="0"/>
              </a:rPr>
            </a:b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startAt="5"/>
              <a:tabLst/>
            </a:pPr>
            <a:r>
              <a:rPr kumimoji="0" lang="en-US" sz="1600" b="1" i="0" u="none" strike="noStrike" cap="none" normalizeH="0" baseline="0" dirty="0" smtClean="0">
                <a:ln>
                  <a:noFill/>
                </a:ln>
                <a:solidFill>
                  <a:srgbClr val="000000"/>
                </a:solidFill>
                <a:effectLst/>
                <a:latin typeface="Arial" pitchFamily="34" charset="0"/>
                <a:cs typeface="Arial" pitchFamily="34" charset="0"/>
              </a:rPr>
              <a:t>Link and add proposition</a:t>
            </a:r>
            <a:r>
              <a:rPr kumimoji="0" lang="en-US" sz="1600" b="0" i="0" u="none" strike="noStrike" cap="none" normalizeH="0" baseline="0" dirty="0" smtClean="0">
                <a:ln>
                  <a:noFill/>
                </a:ln>
                <a:solidFill>
                  <a:srgbClr val="000000"/>
                </a:solidFill>
                <a:effectLst/>
                <a:latin typeface="Arial" pitchFamily="34" charset="0"/>
                <a:cs typeface="Arial" pitchFamily="34" charset="0"/>
              </a:rPr>
              <a:t> </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Link concepts with linking lines and label each line with a proposition.</a:t>
            </a:r>
            <a:r>
              <a:rPr kumimoji="0" lang="en-US" sz="1600" b="0" i="0" u="none" strike="noStrike" cap="none" normalizeH="0" baseline="0" dirty="0" smtClean="0">
                <a:ln>
                  <a:noFill/>
                </a:ln>
                <a:solidFill>
                  <a:schemeClr val="tx1"/>
                </a:solidFill>
                <a:effectLst/>
                <a:latin typeface="Arial"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Idea Mapping"/>
          <p:cNvPicPr>
            <a:picLocks noChangeAspect="1" noChangeArrowheads="1"/>
          </p:cNvPicPr>
          <p:nvPr/>
        </p:nvPicPr>
        <p:blipFill>
          <a:blip r:embed="rId2" cstate="print"/>
          <a:srcRect/>
          <a:stretch>
            <a:fillRect/>
          </a:stretch>
        </p:blipFill>
        <p:spPr bwMode="auto">
          <a:xfrm>
            <a:off x="-135270" y="381000"/>
            <a:ext cx="9431670" cy="5415514"/>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sosceles Triangle 1"/>
          <p:cNvSpPr/>
          <p:nvPr/>
        </p:nvSpPr>
        <p:spPr>
          <a:xfrm>
            <a:off x="3505200" y="1981200"/>
            <a:ext cx="1447800" cy="1676400"/>
          </a:xfrm>
          <a:prstGeom prst="triangle">
            <a:avLst/>
          </a:prstGeom>
          <a:solidFill>
            <a:srgbClr val="FFFF0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3886200" y="2819400"/>
            <a:ext cx="838200" cy="646331"/>
          </a:xfrm>
          <a:prstGeom prst="rect">
            <a:avLst/>
          </a:prstGeom>
          <a:noFill/>
        </p:spPr>
        <p:txBody>
          <a:bodyPr wrap="square" rtlCol="0">
            <a:spAutoFit/>
          </a:bodyPr>
          <a:lstStyle/>
          <a:p>
            <a:r>
              <a:rPr lang="en-US" dirty="0" smtClean="0"/>
              <a:t>Global Fire</a:t>
            </a:r>
            <a:endParaRPr lang="en-US" dirty="0"/>
          </a:p>
        </p:txBody>
      </p:sp>
      <p:sp>
        <p:nvSpPr>
          <p:cNvPr id="4" name="Oval 3"/>
          <p:cNvSpPr/>
          <p:nvPr/>
        </p:nvSpPr>
        <p:spPr>
          <a:xfrm>
            <a:off x="1828800" y="3124200"/>
            <a:ext cx="990600" cy="914400"/>
          </a:xfrm>
          <a:prstGeom prst="ellipse">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1905000" y="3362980"/>
            <a:ext cx="769891" cy="523220"/>
          </a:xfrm>
          <a:prstGeom prst="rect">
            <a:avLst/>
          </a:prstGeom>
        </p:spPr>
        <p:txBody>
          <a:bodyPr wrap="none">
            <a:spAutoFit/>
          </a:bodyPr>
          <a:lstStyle/>
          <a:p>
            <a:r>
              <a:rPr lang="en-US" sz="1400" dirty="0" smtClean="0"/>
              <a:t>Climate</a:t>
            </a:r>
          </a:p>
          <a:p>
            <a:r>
              <a:rPr lang="en-US" sz="1400" dirty="0" smtClean="0"/>
              <a:t> Change</a:t>
            </a:r>
            <a:endParaRPr lang="en-US" sz="1400" dirty="0"/>
          </a:p>
        </p:txBody>
      </p:sp>
      <p:sp>
        <p:nvSpPr>
          <p:cNvPr id="7" name="Rectangle 6"/>
          <p:cNvSpPr/>
          <p:nvPr/>
        </p:nvSpPr>
        <p:spPr>
          <a:xfrm>
            <a:off x="5334000" y="1074003"/>
            <a:ext cx="1066800" cy="830997"/>
          </a:xfrm>
          <a:prstGeom prst="rect">
            <a:avLst/>
          </a:prstGeom>
        </p:spPr>
        <p:txBody>
          <a:bodyPr wrap="square">
            <a:spAutoFit/>
          </a:bodyPr>
          <a:lstStyle/>
          <a:p>
            <a:r>
              <a:rPr lang="en-US" sz="1200" dirty="0" smtClean="0"/>
              <a:t>Maintain Healthy Native Ecosystems</a:t>
            </a:r>
            <a:endParaRPr lang="en-US" sz="1200" dirty="0"/>
          </a:p>
        </p:txBody>
      </p:sp>
      <p:sp>
        <p:nvSpPr>
          <p:cNvPr id="8" name="Oval 7"/>
          <p:cNvSpPr/>
          <p:nvPr/>
        </p:nvSpPr>
        <p:spPr>
          <a:xfrm>
            <a:off x="5257800" y="990600"/>
            <a:ext cx="990600" cy="914400"/>
          </a:xfrm>
          <a:prstGeom prst="ellipse">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514600" y="2438400"/>
            <a:ext cx="1295400" cy="738664"/>
          </a:xfrm>
          <a:prstGeom prst="rect">
            <a:avLst/>
          </a:prstGeom>
        </p:spPr>
        <p:txBody>
          <a:bodyPr wrap="square">
            <a:spAutoFit/>
          </a:bodyPr>
          <a:lstStyle/>
          <a:p>
            <a:r>
              <a:rPr lang="en-US" sz="1400" dirty="0" smtClean="0"/>
              <a:t>Weather patterns</a:t>
            </a:r>
          </a:p>
          <a:p>
            <a:endParaRPr lang="en-US" sz="1400" dirty="0"/>
          </a:p>
        </p:txBody>
      </p:sp>
      <p:sp>
        <p:nvSpPr>
          <p:cNvPr id="10" name="Oval 9"/>
          <p:cNvSpPr/>
          <p:nvPr/>
        </p:nvSpPr>
        <p:spPr>
          <a:xfrm>
            <a:off x="6172200" y="3276600"/>
            <a:ext cx="990600" cy="914400"/>
          </a:xfrm>
          <a:prstGeom prst="ellipse">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172200" y="3581400"/>
            <a:ext cx="1295400" cy="307777"/>
          </a:xfrm>
          <a:prstGeom prst="rect">
            <a:avLst/>
          </a:prstGeom>
        </p:spPr>
        <p:txBody>
          <a:bodyPr wrap="square">
            <a:spAutoFit/>
          </a:bodyPr>
          <a:lstStyle/>
          <a:p>
            <a:r>
              <a:rPr lang="en-US" sz="1400" dirty="0" smtClean="0"/>
              <a:t>Economics</a:t>
            </a:r>
            <a:endParaRPr lang="en-US" sz="1400" dirty="0"/>
          </a:p>
        </p:txBody>
      </p:sp>
      <p:sp>
        <p:nvSpPr>
          <p:cNvPr id="12" name="Oval 11"/>
          <p:cNvSpPr/>
          <p:nvPr/>
        </p:nvSpPr>
        <p:spPr>
          <a:xfrm>
            <a:off x="3657600" y="4572000"/>
            <a:ext cx="990600" cy="914400"/>
          </a:xfrm>
          <a:prstGeom prst="ellipse">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3733800" y="4724400"/>
            <a:ext cx="1295400" cy="523220"/>
          </a:xfrm>
          <a:prstGeom prst="rect">
            <a:avLst/>
          </a:prstGeom>
        </p:spPr>
        <p:txBody>
          <a:bodyPr wrap="square">
            <a:spAutoFit/>
          </a:bodyPr>
          <a:lstStyle/>
          <a:p>
            <a:r>
              <a:rPr lang="en-US" sz="1400" dirty="0" smtClean="0"/>
              <a:t>Human Interfaces</a:t>
            </a:r>
            <a:endParaRPr lang="en-US" sz="1400" dirty="0"/>
          </a:p>
        </p:txBody>
      </p:sp>
      <p:sp>
        <p:nvSpPr>
          <p:cNvPr id="16" name="Rectangle 15"/>
          <p:cNvSpPr/>
          <p:nvPr/>
        </p:nvSpPr>
        <p:spPr>
          <a:xfrm>
            <a:off x="2743200" y="5638800"/>
            <a:ext cx="1219200" cy="307777"/>
          </a:xfrm>
          <a:prstGeom prst="rect">
            <a:avLst/>
          </a:prstGeom>
        </p:spPr>
        <p:txBody>
          <a:bodyPr wrap="square">
            <a:spAutoFit/>
          </a:bodyPr>
          <a:lstStyle/>
          <a:p>
            <a:r>
              <a:rPr lang="en-US" sz="1400" dirty="0" smtClean="0"/>
              <a:t>Sustenance</a:t>
            </a:r>
            <a:endParaRPr lang="en-US" sz="1400" dirty="0"/>
          </a:p>
        </p:txBody>
      </p:sp>
      <p:sp>
        <p:nvSpPr>
          <p:cNvPr id="17" name="Rectangle 16"/>
          <p:cNvSpPr/>
          <p:nvPr/>
        </p:nvSpPr>
        <p:spPr>
          <a:xfrm>
            <a:off x="2819400" y="5334000"/>
            <a:ext cx="762000" cy="685800"/>
          </a:xfrm>
          <a:prstGeom prst="rect">
            <a:avLst/>
          </a:prstGeom>
          <a:noFill/>
          <a:ln w="476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4267200" y="762000"/>
            <a:ext cx="762000" cy="685800"/>
          </a:xfrm>
          <a:prstGeom prst="rect">
            <a:avLst/>
          </a:prstGeom>
          <a:noFill/>
          <a:ln w="476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6477000" y="457200"/>
            <a:ext cx="762000" cy="685800"/>
          </a:xfrm>
          <a:prstGeom prst="rect">
            <a:avLst/>
          </a:prstGeom>
          <a:noFill/>
          <a:ln w="476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6477000" y="1371600"/>
            <a:ext cx="762000" cy="685800"/>
          </a:xfrm>
          <a:prstGeom prst="rect">
            <a:avLst/>
          </a:prstGeom>
          <a:noFill/>
          <a:ln w="476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5562600" y="2133600"/>
            <a:ext cx="762000" cy="685800"/>
          </a:xfrm>
          <a:prstGeom prst="rect">
            <a:avLst/>
          </a:prstGeom>
          <a:noFill/>
          <a:ln w="476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914400" y="3200400"/>
            <a:ext cx="762000" cy="685800"/>
          </a:xfrm>
          <a:prstGeom prst="rect">
            <a:avLst/>
          </a:prstGeom>
          <a:noFill/>
          <a:ln w="476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1447800" y="4114800"/>
            <a:ext cx="762000" cy="685800"/>
          </a:xfrm>
          <a:prstGeom prst="rect">
            <a:avLst/>
          </a:prstGeom>
          <a:noFill/>
          <a:ln w="476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a:off x="1600200" y="2286000"/>
            <a:ext cx="762000" cy="685800"/>
          </a:xfrm>
          <a:prstGeom prst="rect">
            <a:avLst/>
          </a:prstGeom>
          <a:noFill/>
          <a:ln w="476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2514600" y="2362200"/>
            <a:ext cx="762000" cy="685800"/>
          </a:xfrm>
          <a:prstGeom prst="rect">
            <a:avLst/>
          </a:prstGeom>
          <a:noFill/>
          <a:ln w="476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3810000" y="5638800"/>
            <a:ext cx="762000" cy="685800"/>
          </a:xfrm>
          <a:prstGeom prst="rect">
            <a:avLst/>
          </a:prstGeom>
          <a:noFill/>
          <a:ln w="476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p:cNvSpPr/>
          <p:nvPr/>
        </p:nvSpPr>
        <p:spPr>
          <a:xfrm>
            <a:off x="4800600" y="5257800"/>
            <a:ext cx="762000" cy="685800"/>
          </a:xfrm>
          <a:prstGeom prst="rect">
            <a:avLst/>
          </a:prstGeom>
          <a:noFill/>
          <a:ln w="476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a:off x="7239000" y="3886200"/>
            <a:ext cx="762000" cy="685800"/>
          </a:xfrm>
          <a:prstGeom prst="rect">
            <a:avLst/>
          </a:prstGeom>
          <a:noFill/>
          <a:ln w="476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p:cNvSpPr/>
          <p:nvPr/>
        </p:nvSpPr>
        <p:spPr>
          <a:xfrm>
            <a:off x="6248400" y="4419600"/>
            <a:ext cx="762000" cy="685800"/>
          </a:xfrm>
          <a:prstGeom prst="rect">
            <a:avLst/>
          </a:prstGeom>
          <a:noFill/>
          <a:ln w="476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p:cNvSpPr/>
          <p:nvPr/>
        </p:nvSpPr>
        <p:spPr>
          <a:xfrm>
            <a:off x="7239000" y="4038600"/>
            <a:ext cx="1295400" cy="523220"/>
          </a:xfrm>
          <a:prstGeom prst="rect">
            <a:avLst/>
          </a:prstGeom>
        </p:spPr>
        <p:txBody>
          <a:bodyPr wrap="square">
            <a:spAutoFit/>
          </a:bodyPr>
          <a:lstStyle/>
          <a:p>
            <a:r>
              <a:rPr lang="en-US" sz="1400" dirty="0" smtClean="0"/>
              <a:t>Human health costs</a:t>
            </a:r>
            <a:endParaRPr lang="en-US" sz="1400" dirty="0"/>
          </a:p>
        </p:txBody>
      </p:sp>
      <p:sp>
        <p:nvSpPr>
          <p:cNvPr id="33" name="Rectangle 32"/>
          <p:cNvSpPr/>
          <p:nvPr/>
        </p:nvSpPr>
        <p:spPr>
          <a:xfrm>
            <a:off x="6248400" y="4495800"/>
            <a:ext cx="1295400" cy="523220"/>
          </a:xfrm>
          <a:prstGeom prst="rect">
            <a:avLst/>
          </a:prstGeom>
        </p:spPr>
        <p:txBody>
          <a:bodyPr wrap="square">
            <a:spAutoFit/>
          </a:bodyPr>
          <a:lstStyle/>
          <a:p>
            <a:r>
              <a:rPr lang="en-US" sz="1400" dirty="0" smtClean="0"/>
              <a:t>Fire fighting costs</a:t>
            </a:r>
            <a:endParaRPr lang="en-US" sz="1400" dirty="0"/>
          </a:p>
        </p:txBody>
      </p:sp>
      <p:sp>
        <p:nvSpPr>
          <p:cNvPr id="34" name="Rectangle 33"/>
          <p:cNvSpPr/>
          <p:nvPr/>
        </p:nvSpPr>
        <p:spPr>
          <a:xfrm>
            <a:off x="4267200" y="762000"/>
            <a:ext cx="1295400" cy="738664"/>
          </a:xfrm>
          <a:prstGeom prst="rect">
            <a:avLst/>
          </a:prstGeom>
        </p:spPr>
        <p:txBody>
          <a:bodyPr wrap="square">
            <a:spAutoFit/>
          </a:bodyPr>
          <a:lstStyle/>
          <a:p>
            <a:r>
              <a:rPr lang="en-US" sz="1400" dirty="0" smtClean="0"/>
              <a:t>Natural Disturbance Processes</a:t>
            </a:r>
            <a:endParaRPr lang="en-US" sz="1400" dirty="0"/>
          </a:p>
        </p:txBody>
      </p:sp>
      <p:sp>
        <p:nvSpPr>
          <p:cNvPr id="35" name="Rectangle 34"/>
          <p:cNvSpPr/>
          <p:nvPr/>
        </p:nvSpPr>
        <p:spPr>
          <a:xfrm>
            <a:off x="6477000" y="533400"/>
            <a:ext cx="1295400" cy="738664"/>
          </a:xfrm>
          <a:prstGeom prst="rect">
            <a:avLst/>
          </a:prstGeom>
        </p:spPr>
        <p:txBody>
          <a:bodyPr wrap="square">
            <a:spAutoFit/>
          </a:bodyPr>
          <a:lstStyle/>
          <a:p>
            <a:r>
              <a:rPr lang="en-US" sz="1400" dirty="0" smtClean="0"/>
              <a:t>Native</a:t>
            </a:r>
          </a:p>
          <a:p>
            <a:r>
              <a:rPr lang="en-US" sz="1400" dirty="0" smtClean="0"/>
              <a:t> Plants</a:t>
            </a:r>
          </a:p>
          <a:p>
            <a:endParaRPr lang="en-US" sz="1400" dirty="0"/>
          </a:p>
        </p:txBody>
      </p:sp>
      <p:sp>
        <p:nvSpPr>
          <p:cNvPr id="36" name="Rectangle 35"/>
          <p:cNvSpPr/>
          <p:nvPr/>
        </p:nvSpPr>
        <p:spPr>
          <a:xfrm>
            <a:off x="6477000" y="1371600"/>
            <a:ext cx="1295400" cy="738664"/>
          </a:xfrm>
          <a:prstGeom prst="rect">
            <a:avLst/>
          </a:prstGeom>
        </p:spPr>
        <p:txBody>
          <a:bodyPr wrap="square">
            <a:spAutoFit/>
          </a:bodyPr>
          <a:lstStyle/>
          <a:p>
            <a:r>
              <a:rPr lang="en-US" sz="1400" dirty="0" smtClean="0"/>
              <a:t>Native</a:t>
            </a:r>
          </a:p>
          <a:p>
            <a:r>
              <a:rPr lang="en-US" sz="1400" dirty="0" smtClean="0"/>
              <a:t> Animals</a:t>
            </a:r>
          </a:p>
          <a:p>
            <a:endParaRPr lang="en-US" sz="1400" dirty="0"/>
          </a:p>
        </p:txBody>
      </p:sp>
      <p:sp>
        <p:nvSpPr>
          <p:cNvPr id="37" name="Rectangle 36"/>
          <p:cNvSpPr/>
          <p:nvPr/>
        </p:nvSpPr>
        <p:spPr>
          <a:xfrm>
            <a:off x="5562600" y="2133600"/>
            <a:ext cx="1295400" cy="954107"/>
          </a:xfrm>
          <a:prstGeom prst="rect">
            <a:avLst/>
          </a:prstGeom>
        </p:spPr>
        <p:txBody>
          <a:bodyPr wrap="square">
            <a:spAutoFit/>
          </a:bodyPr>
          <a:lstStyle/>
          <a:p>
            <a:r>
              <a:rPr lang="en-US" sz="1400" dirty="0" smtClean="0"/>
              <a:t>Natural</a:t>
            </a:r>
          </a:p>
          <a:p>
            <a:r>
              <a:rPr lang="en-US" sz="1400" dirty="0" smtClean="0"/>
              <a:t>Ecosystem Function</a:t>
            </a:r>
          </a:p>
          <a:p>
            <a:endParaRPr lang="en-US" sz="1400" dirty="0"/>
          </a:p>
        </p:txBody>
      </p:sp>
      <p:sp>
        <p:nvSpPr>
          <p:cNvPr id="38" name="Rectangle 37"/>
          <p:cNvSpPr/>
          <p:nvPr/>
        </p:nvSpPr>
        <p:spPr>
          <a:xfrm>
            <a:off x="3733800" y="5867400"/>
            <a:ext cx="1295400" cy="523220"/>
          </a:xfrm>
          <a:prstGeom prst="rect">
            <a:avLst/>
          </a:prstGeom>
        </p:spPr>
        <p:txBody>
          <a:bodyPr wrap="square">
            <a:spAutoFit/>
          </a:bodyPr>
          <a:lstStyle/>
          <a:p>
            <a:r>
              <a:rPr lang="en-US" sz="1400" dirty="0" smtClean="0"/>
              <a:t>Management</a:t>
            </a:r>
          </a:p>
          <a:p>
            <a:endParaRPr lang="en-US" sz="1400" dirty="0"/>
          </a:p>
        </p:txBody>
      </p:sp>
      <p:sp>
        <p:nvSpPr>
          <p:cNvPr id="40" name="Rectangle 39"/>
          <p:cNvSpPr/>
          <p:nvPr/>
        </p:nvSpPr>
        <p:spPr>
          <a:xfrm>
            <a:off x="4800600" y="5334000"/>
            <a:ext cx="1219200" cy="307777"/>
          </a:xfrm>
          <a:prstGeom prst="rect">
            <a:avLst/>
          </a:prstGeom>
        </p:spPr>
        <p:txBody>
          <a:bodyPr wrap="square">
            <a:spAutoFit/>
          </a:bodyPr>
          <a:lstStyle/>
          <a:p>
            <a:r>
              <a:rPr lang="en-US" sz="1400" dirty="0" smtClean="0"/>
              <a:t>Products</a:t>
            </a:r>
            <a:endParaRPr lang="en-US" sz="1400" dirty="0"/>
          </a:p>
        </p:txBody>
      </p:sp>
      <p:sp>
        <p:nvSpPr>
          <p:cNvPr id="42" name="Rectangle 41"/>
          <p:cNvSpPr/>
          <p:nvPr/>
        </p:nvSpPr>
        <p:spPr>
          <a:xfrm>
            <a:off x="1371600" y="4191000"/>
            <a:ext cx="1219200" cy="523220"/>
          </a:xfrm>
          <a:prstGeom prst="rect">
            <a:avLst/>
          </a:prstGeom>
        </p:spPr>
        <p:txBody>
          <a:bodyPr wrap="square">
            <a:spAutoFit/>
          </a:bodyPr>
          <a:lstStyle/>
          <a:p>
            <a:r>
              <a:rPr lang="en-US" sz="1400" dirty="0" smtClean="0"/>
              <a:t>Carbon Sequestration</a:t>
            </a:r>
            <a:endParaRPr lang="en-US" sz="1400" dirty="0"/>
          </a:p>
        </p:txBody>
      </p:sp>
      <p:sp>
        <p:nvSpPr>
          <p:cNvPr id="43" name="Rectangle 42"/>
          <p:cNvSpPr/>
          <p:nvPr/>
        </p:nvSpPr>
        <p:spPr>
          <a:xfrm>
            <a:off x="838200" y="3276600"/>
            <a:ext cx="1219200" cy="523220"/>
          </a:xfrm>
          <a:prstGeom prst="rect">
            <a:avLst/>
          </a:prstGeom>
        </p:spPr>
        <p:txBody>
          <a:bodyPr wrap="square">
            <a:spAutoFit/>
          </a:bodyPr>
          <a:lstStyle/>
          <a:p>
            <a:r>
              <a:rPr lang="en-US" sz="1400" dirty="0" smtClean="0"/>
              <a:t>CO2 emissions</a:t>
            </a:r>
            <a:endParaRPr lang="en-US" sz="1400" dirty="0"/>
          </a:p>
        </p:txBody>
      </p:sp>
      <p:sp>
        <p:nvSpPr>
          <p:cNvPr id="44" name="Rectangle 43"/>
          <p:cNvSpPr/>
          <p:nvPr/>
        </p:nvSpPr>
        <p:spPr>
          <a:xfrm>
            <a:off x="1524000" y="2362200"/>
            <a:ext cx="1219200" cy="523220"/>
          </a:xfrm>
          <a:prstGeom prst="rect">
            <a:avLst/>
          </a:prstGeom>
        </p:spPr>
        <p:txBody>
          <a:bodyPr wrap="square">
            <a:spAutoFit/>
          </a:bodyPr>
          <a:lstStyle/>
          <a:p>
            <a:r>
              <a:rPr lang="en-US" sz="1400" dirty="0" smtClean="0"/>
              <a:t>Other gas emissions</a:t>
            </a:r>
            <a:endParaRPr lang="en-US" sz="1400" dirty="0"/>
          </a:p>
        </p:txBody>
      </p:sp>
      <p:sp>
        <p:nvSpPr>
          <p:cNvPr id="45" name="5-Point Star 44"/>
          <p:cNvSpPr/>
          <p:nvPr/>
        </p:nvSpPr>
        <p:spPr>
          <a:xfrm>
            <a:off x="6400800" y="5181600"/>
            <a:ext cx="609600" cy="609600"/>
          </a:xfrm>
          <a:prstGeom prst="star5">
            <a:avLst/>
          </a:prstGeom>
          <a:noFill/>
          <a:ln w="4762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5-Point Star 46"/>
          <p:cNvSpPr/>
          <p:nvPr/>
        </p:nvSpPr>
        <p:spPr>
          <a:xfrm>
            <a:off x="7086600" y="4876800"/>
            <a:ext cx="609600" cy="609600"/>
          </a:xfrm>
          <a:prstGeom prst="star5">
            <a:avLst/>
          </a:prstGeom>
          <a:noFill/>
          <a:ln w="4762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p:cNvSpPr/>
          <p:nvPr/>
        </p:nvSpPr>
        <p:spPr>
          <a:xfrm>
            <a:off x="6324600" y="5486400"/>
            <a:ext cx="1219200" cy="954107"/>
          </a:xfrm>
          <a:prstGeom prst="rect">
            <a:avLst/>
          </a:prstGeom>
        </p:spPr>
        <p:txBody>
          <a:bodyPr wrap="square">
            <a:spAutoFit/>
          </a:bodyPr>
          <a:lstStyle/>
          <a:p>
            <a:r>
              <a:rPr lang="en-US" sz="1400" dirty="0" smtClean="0"/>
              <a:t>Developed Nations Billions of Dollars</a:t>
            </a:r>
            <a:endParaRPr lang="en-US" sz="1400" dirty="0"/>
          </a:p>
        </p:txBody>
      </p:sp>
      <p:sp>
        <p:nvSpPr>
          <p:cNvPr id="49" name="Rectangle 48"/>
          <p:cNvSpPr/>
          <p:nvPr/>
        </p:nvSpPr>
        <p:spPr>
          <a:xfrm>
            <a:off x="7391400" y="5181600"/>
            <a:ext cx="1219200" cy="738664"/>
          </a:xfrm>
          <a:prstGeom prst="rect">
            <a:avLst/>
          </a:prstGeom>
        </p:spPr>
        <p:txBody>
          <a:bodyPr wrap="square">
            <a:spAutoFit/>
          </a:bodyPr>
          <a:lstStyle/>
          <a:p>
            <a:r>
              <a:rPr lang="en-US" sz="1400" dirty="0" smtClean="0"/>
              <a:t>Developing Nations Few Dollars</a:t>
            </a:r>
            <a:endParaRPr lang="en-US" sz="1400" dirty="0"/>
          </a:p>
        </p:txBody>
      </p:sp>
      <p:cxnSp>
        <p:nvCxnSpPr>
          <p:cNvPr id="51" name="Straight Arrow Connector 50"/>
          <p:cNvCxnSpPr/>
          <p:nvPr/>
        </p:nvCxnSpPr>
        <p:spPr>
          <a:xfrm flipV="1">
            <a:off x="2895600" y="1752600"/>
            <a:ext cx="2362200" cy="1600200"/>
          </a:xfrm>
          <a:prstGeom prst="straightConnector1">
            <a:avLst/>
          </a:prstGeom>
          <a:ln w="38100">
            <a:headEnd type="arrow"/>
            <a:tailEnd type="arrow"/>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p:nvPr/>
        </p:nvCxnSpPr>
        <p:spPr>
          <a:xfrm rot="5400000" flipH="1" flipV="1">
            <a:off x="3619500" y="2476500"/>
            <a:ext cx="2362200" cy="1371600"/>
          </a:xfrm>
          <a:prstGeom prst="straightConnector1">
            <a:avLst/>
          </a:prstGeom>
          <a:ln w="38100">
            <a:headEnd type="arrow"/>
            <a:tailEnd type="arrow"/>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a:off x="3048000" y="3505200"/>
            <a:ext cx="2971800" cy="304800"/>
          </a:xfrm>
          <a:prstGeom prst="straightConnector1">
            <a:avLst/>
          </a:prstGeom>
          <a:ln w="38100">
            <a:headEnd type="arrow"/>
            <a:tailEnd type="arrow"/>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p:nvPr/>
        </p:nvCxnSpPr>
        <p:spPr>
          <a:xfrm>
            <a:off x="2819400" y="3810000"/>
            <a:ext cx="914400" cy="762000"/>
          </a:xfrm>
          <a:prstGeom prst="straightConnector1">
            <a:avLst/>
          </a:prstGeom>
          <a:ln w="38100">
            <a:headEnd type="arrow"/>
            <a:tailEnd type="arrow"/>
          </a:ln>
        </p:spPr>
        <p:style>
          <a:lnRef idx="1">
            <a:schemeClr val="accent1"/>
          </a:lnRef>
          <a:fillRef idx="0">
            <a:schemeClr val="accent1"/>
          </a:fillRef>
          <a:effectRef idx="0">
            <a:schemeClr val="accent1"/>
          </a:effectRef>
          <a:fontRef idx="minor">
            <a:schemeClr val="tx1"/>
          </a:fontRef>
        </p:style>
      </p:cxnSp>
      <p:sp>
        <p:nvSpPr>
          <p:cNvPr id="46" name="Oval 45"/>
          <p:cNvSpPr/>
          <p:nvPr/>
        </p:nvSpPr>
        <p:spPr>
          <a:xfrm>
            <a:off x="1905000" y="762000"/>
            <a:ext cx="990600" cy="914400"/>
          </a:xfrm>
          <a:prstGeom prst="ellipse">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p:cNvSpPr/>
          <p:nvPr/>
        </p:nvSpPr>
        <p:spPr>
          <a:xfrm>
            <a:off x="2057400" y="1066800"/>
            <a:ext cx="4572000" cy="307777"/>
          </a:xfrm>
          <a:prstGeom prst="rect">
            <a:avLst/>
          </a:prstGeom>
        </p:spPr>
        <p:txBody>
          <a:bodyPr>
            <a:spAutoFit/>
          </a:bodyPr>
          <a:lstStyle/>
          <a:p>
            <a:r>
              <a:rPr lang="en-US" sz="1400" dirty="0" smtClean="0"/>
              <a:t>Politics</a:t>
            </a:r>
            <a:endParaRPr lang="en-US" sz="1400" dirty="0"/>
          </a:p>
        </p:txBody>
      </p:sp>
      <p:cxnSp>
        <p:nvCxnSpPr>
          <p:cNvPr id="52" name="Straight Arrow Connector 51"/>
          <p:cNvCxnSpPr/>
          <p:nvPr/>
        </p:nvCxnSpPr>
        <p:spPr>
          <a:xfrm rot="10800000">
            <a:off x="2971800" y="1371600"/>
            <a:ext cx="3124200" cy="2133600"/>
          </a:xfrm>
          <a:prstGeom prst="straightConnector1">
            <a:avLst/>
          </a:prstGeom>
          <a:ln w="38100">
            <a:headEnd type="arrow"/>
            <a:tailEnd type="arrow"/>
          </a:ln>
        </p:spPr>
        <p:style>
          <a:lnRef idx="1">
            <a:schemeClr val="accent1"/>
          </a:lnRef>
          <a:fillRef idx="0">
            <a:schemeClr val="accent1"/>
          </a:fillRef>
          <a:effectRef idx="0">
            <a:schemeClr val="accent1"/>
          </a:effectRef>
          <a:fontRef idx="minor">
            <a:schemeClr val="tx1"/>
          </a:fontRef>
        </p:style>
      </p:cxnSp>
      <p:sp>
        <p:nvSpPr>
          <p:cNvPr id="58" name="Rectangle 57"/>
          <p:cNvSpPr/>
          <p:nvPr/>
        </p:nvSpPr>
        <p:spPr>
          <a:xfrm>
            <a:off x="1219200" y="228600"/>
            <a:ext cx="762000" cy="685800"/>
          </a:xfrm>
          <a:prstGeom prst="rect">
            <a:avLst/>
          </a:prstGeom>
          <a:noFill/>
          <a:ln w="476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p:cNvSpPr/>
          <p:nvPr/>
        </p:nvSpPr>
        <p:spPr>
          <a:xfrm>
            <a:off x="1219200" y="381000"/>
            <a:ext cx="669414" cy="307777"/>
          </a:xfrm>
          <a:prstGeom prst="rect">
            <a:avLst/>
          </a:prstGeom>
        </p:spPr>
        <p:txBody>
          <a:bodyPr wrap="none">
            <a:spAutoFit/>
          </a:bodyPr>
          <a:lstStyle/>
          <a:p>
            <a:r>
              <a:rPr lang="en-US" sz="1400" dirty="0" smtClean="0"/>
              <a:t>Smoke</a:t>
            </a:r>
            <a:endParaRPr lang="en-US" sz="1400" dirty="0"/>
          </a:p>
        </p:txBody>
      </p:sp>
      <p:sp>
        <p:nvSpPr>
          <p:cNvPr id="60" name="Rectangle 59"/>
          <p:cNvSpPr/>
          <p:nvPr/>
        </p:nvSpPr>
        <p:spPr>
          <a:xfrm>
            <a:off x="990600" y="1219200"/>
            <a:ext cx="762000" cy="685800"/>
          </a:xfrm>
          <a:prstGeom prst="rect">
            <a:avLst/>
          </a:prstGeom>
          <a:noFill/>
          <a:ln w="476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p:cNvSpPr/>
          <p:nvPr/>
        </p:nvSpPr>
        <p:spPr>
          <a:xfrm>
            <a:off x="914400" y="1295400"/>
            <a:ext cx="986232" cy="523220"/>
          </a:xfrm>
          <a:prstGeom prst="rect">
            <a:avLst/>
          </a:prstGeom>
        </p:spPr>
        <p:txBody>
          <a:bodyPr wrap="none">
            <a:spAutoFit/>
          </a:bodyPr>
          <a:lstStyle/>
          <a:p>
            <a:r>
              <a:rPr lang="en-US" sz="1400" dirty="0" smtClean="0"/>
              <a:t>Ecosystem </a:t>
            </a:r>
          </a:p>
          <a:p>
            <a:r>
              <a:rPr lang="en-US" sz="1400" dirty="0" smtClean="0"/>
              <a:t>Services</a:t>
            </a:r>
            <a:endParaRPr lang="en-US" sz="1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1"/>
                                        </p:tgtEl>
                                        <p:attrNameLst>
                                          <p:attrName>style.visibility</p:attrName>
                                        </p:attrNameLst>
                                      </p:cBhvr>
                                      <p:to>
                                        <p:strVal val="visible"/>
                                      </p:to>
                                    </p:set>
                                    <p:anim calcmode="lin" valueType="num">
                                      <p:cBhvr additive="base">
                                        <p:cTn id="7" dur="500" fill="hold"/>
                                        <p:tgtEl>
                                          <p:spTgt spid="51"/>
                                        </p:tgtEl>
                                        <p:attrNameLst>
                                          <p:attrName>ppt_x</p:attrName>
                                        </p:attrNameLst>
                                      </p:cBhvr>
                                      <p:tavLst>
                                        <p:tav tm="0">
                                          <p:val>
                                            <p:strVal val="#ppt_x"/>
                                          </p:val>
                                        </p:tav>
                                        <p:tav tm="100000">
                                          <p:val>
                                            <p:strVal val="#ppt_x"/>
                                          </p:val>
                                        </p:tav>
                                      </p:tavLst>
                                    </p:anim>
                                    <p:anim calcmode="lin" valueType="num">
                                      <p:cBhvr additive="base">
                                        <p:cTn id="8" dur="500" fill="hold"/>
                                        <p:tgtEl>
                                          <p:spTgt spid="5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3"/>
                                        </p:tgtEl>
                                        <p:attrNameLst>
                                          <p:attrName>style.visibility</p:attrName>
                                        </p:attrNameLst>
                                      </p:cBhvr>
                                      <p:to>
                                        <p:strVal val="visible"/>
                                      </p:to>
                                    </p:set>
                                    <p:anim calcmode="lin" valueType="num">
                                      <p:cBhvr additive="base">
                                        <p:cTn id="13" dur="500" fill="hold"/>
                                        <p:tgtEl>
                                          <p:spTgt spid="53"/>
                                        </p:tgtEl>
                                        <p:attrNameLst>
                                          <p:attrName>ppt_x</p:attrName>
                                        </p:attrNameLst>
                                      </p:cBhvr>
                                      <p:tavLst>
                                        <p:tav tm="0">
                                          <p:val>
                                            <p:strVal val="#ppt_x"/>
                                          </p:val>
                                        </p:tav>
                                        <p:tav tm="100000">
                                          <p:val>
                                            <p:strVal val="#ppt_x"/>
                                          </p:val>
                                        </p:tav>
                                      </p:tavLst>
                                    </p:anim>
                                    <p:anim calcmode="lin" valueType="num">
                                      <p:cBhvr additive="base">
                                        <p:cTn id="14" dur="500" fill="hold"/>
                                        <p:tgtEl>
                                          <p:spTgt spid="5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5"/>
                                        </p:tgtEl>
                                        <p:attrNameLst>
                                          <p:attrName>style.visibility</p:attrName>
                                        </p:attrNameLst>
                                      </p:cBhvr>
                                      <p:to>
                                        <p:strVal val="visible"/>
                                      </p:to>
                                    </p:set>
                                    <p:anim calcmode="lin" valueType="num">
                                      <p:cBhvr additive="base">
                                        <p:cTn id="19" dur="500" fill="hold"/>
                                        <p:tgtEl>
                                          <p:spTgt spid="55"/>
                                        </p:tgtEl>
                                        <p:attrNameLst>
                                          <p:attrName>ppt_x</p:attrName>
                                        </p:attrNameLst>
                                      </p:cBhvr>
                                      <p:tavLst>
                                        <p:tav tm="0">
                                          <p:val>
                                            <p:strVal val="#ppt_x"/>
                                          </p:val>
                                        </p:tav>
                                        <p:tav tm="100000">
                                          <p:val>
                                            <p:strVal val="#ppt_x"/>
                                          </p:val>
                                        </p:tav>
                                      </p:tavLst>
                                    </p:anim>
                                    <p:anim calcmode="lin" valueType="num">
                                      <p:cBhvr additive="base">
                                        <p:cTn id="20" dur="500" fill="hold"/>
                                        <p:tgtEl>
                                          <p:spTgt spid="5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7"/>
                                        </p:tgtEl>
                                        <p:attrNameLst>
                                          <p:attrName>style.visibility</p:attrName>
                                        </p:attrNameLst>
                                      </p:cBhvr>
                                      <p:to>
                                        <p:strVal val="visible"/>
                                      </p:to>
                                    </p:set>
                                    <p:anim calcmode="lin" valueType="num">
                                      <p:cBhvr additive="base">
                                        <p:cTn id="25" dur="500" fill="hold"/>
                                        <p:tgtEl>
                                          <p:spTgt spid="57"/>
                                        </p:tgtEl>
                                        <p:attrNameLst>
                                          <p:attrName>ppt_x</p:attrName>
                                        </p:attrNameLst>
                                      </p:cBhvr>
                                      <p:tavLst>
                                        <p:tav tm="0">
                                          <p:val>
                                            <p:strVal val="#ppt_x"/>
                                          </p:val>
                                        </p:tav>
                                        <p:tav tm="100000">
                                          <p:val>
                                            <p:strVal val="#ppt_x"/>
                                          </p:val>
                                        </p:tav>
                                      </p:tavLst>
                                    </p:anim>
                                    <p:anim calcmode="lin" valueType="num">
                                      <p:cBhvr additive="base">
                                        <p:cTn id="26" dur="500" fill="hold"/>
                                        <p:tgtEl>
                                          <p:spTgt spid="5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2"/>
                                        </p:tgtEl>
                                        <p:attrNameLst>
                                          <p:attrName>style.visibility</p:attrName>
                                        </p:attrNameLst>
                                      </p:cBhvr>
                                      <p:to>
                                        <p:strVal val="visible"/>
                                      </p:to>
                                    </p:set>
                                    <p:anim calcmode="lin" valueType="num">
                                      <p:cBhvr additive="base">
                                        <p:cTn id="31" dur="500" fill="hold"/>
                                        <p:tgtEl>
                                          <p:spTgt spid="52"/>
                                        </p:tgtEl>
                                        <p:attrNameLst>
                                          <p:attrName>ppt_x</p:attrName>
                                        </p:attrNameLst>
                                      </p:cBhvr>
                                      <p:tavLst>
                                        <p:tav tm="0">
                                          <p:val>
                                            <p:strVal val="#ppt_x"/>
                                          </p:val>
                                        </p:tav>
                                        <p:tav tm="100000">
                                          <p:val>
                                            <p:strVal val="#ppt_x"/>
                                          </p:val>
                                        </p:tav>
                                      </p:tavLst>
                                    </p:anim>
                                    <p:anim calcmode="lin" valueType="num">
                                      <p:cBhvr additive="base">
                                        <p:cTn id="32" dur="500" fill="hold"/>
                                        <p:tgtEl>
                                          <p:spTgt spid="5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TotalTime>
  <Words>248</Words>
  <Application>Microsoft Office PowerPoint</Application>
  <PresentationFormat>On-screen Show (4:3)</PresentationFormat>
  <Paragraphs>42</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Slide 1</vt:lpstr>
      <vt:lpstr>Slide 2</vt:lpstr>
      <vt:lpstr>Slide 3</vt:lpstr>
      <vt:lpstr>Slide 4</vt:lpstr>
      <vt:lpstr>Slide 5</vt:lpstr>
      <vt:lpstr>Slide 6</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Julie Korb</dc:creator>
  <cp:lastModifiedBy>Academic Computing</cp:lastModifiedBy>
  <cp:revision>12</cp:revision>
  <dcterms:created xsi:type="dcterms:W3CDTF">2010-01-06T05:05:57Z</dcterms:created>
  <dcterms:modified xsi:type="dcterms:W3CDTF">2010-01-12T18:08:30Z</dcterms:modified>
</cp:coreProperties>
</file>